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sldIdLst>
    <p:sldId id="265" r:id="rId5"/>
    <p:sldId id="264" r:id="rId6"/>
  </p:sldIdLst>
  <p:sldSz cx="9906000" cy="6858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FFF66"/>
    <a:srgbClr val="FFCCFF"/>
    <a:srgbClr val="CCFFFF"/>
    <a:srgbClr val="00FFCC"/>
    <a:srgbClr val="99FF66"/>
    <a:srgbClr val="CCFFCC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6F399C-F5F4-4AB9-B8AD-717E53BA38CF}" v="5" dt="2024-07-05T03:01:04.288"/>
    <p1510:client id="{39633673-4183-4D58-B049-FAC2963472D4}" v="1" dt="2024-07-04T12:01:07.4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40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09592-8480-4D82-BF04-4F0F6CC7AB16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BFA0-F42B-4F53-8B0E-538B6C8B6A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2314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09592-8480-4D82-BF04-4F0F6CC7AB16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BFA0-F42B-4F53-8B0E-538B6C8B6A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346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09592-8480-4D82-BF04-4F0F6CC7AB16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BFA0-F42B-4F53-8B0E-538B6C8B6A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557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09592-8480-4D82-BF04-4F0F6CC7AB16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BFA0-F42B-4F53-8B0E-538B6C8B6A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7916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09592-8480-4D82-BF04-4F0F6CC7AB16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BFA0-F42B-4F53-8B0E-538B6C8B6A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8344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09592-8480-4D82-BF04-4F0F6CC7AB16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BFA0-F42B-4F53-8B0E-538B6C8B6A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1255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09592-8480-4D82-BF04-4F0F6CC7AB16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BFA0-F42B-4F53-8B0E-538B6C8B6A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1427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09592-8480-4D82-BF04-4F0F6CC7AB16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BFA0-F42B-4F53-8B0E-538B6C8B6A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2823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09592-8480-4D82-BF04-4F0F6CC7AB16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BFA0-F42B-4F53-8B0E-538B6C8B6A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8875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09592-8480-4D82-BF04-4F0F6CC7AB16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BFA0-F42B-4F53-8B0E-538B6C8B6A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7814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09592-8480-4D82-BF04-4F0F6CC7AB16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8BFA0-F42B-4F53-8B0E-538B6C8B6A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2865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09592-8480-4D82-BF04-4F0F6CC7AB16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8BFA0-F42B-4F53-8B0E-538B6C8B6A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3343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8AED73-493D-FE19-0D2D-A0C8DEDF7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CFCD833B-6D9A-E54C-E641-4F65E346F922}"/>
              </a:ext>
            </a:extLst>
          </p:cNvPr>
          <p:cNvSpPr/>
          <p:nvPr/>
        </p:nvSpPr>
        <p:spPr>
          <a:xfrm>
            <a:off x="7159831" y="5740970"/>
            <a:ext cx="2261819" cy="101588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・パズル　　　　　　・製作</a:t>
            </a:r>
            <a:endParaRPr kumimoji="1" lang="en-US" altLang="ja-JP" sz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・マッチング　　 　・ルール遊び</a:t>
            </a:r>
            <a:endParaRPr kumimoji="1" lang="en-US" altLang="ja-JP" sz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・ことば遊び　　　・</a:t>
            </a:r>
            <a:r>
              <a:rPr kumimoji="1" lang="en-US" altLang="ja-JP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SST</a:t>
            </a:r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など</a:t>
            </a:r>
            <a:endParaRPr kumimoji="1" lang="en-US" altLang="ja-JP" sz="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en-US" altLang="ja-JP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個別・集団の組み合わせで支援実施</a:t>
            </a:r>
            <a:endParaRPr kumimoji="1" lang="en-US" altLang="ja-JP" sz="9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42BAEC82-A81B-E2F0-5DC7-962EF5E396EB}"/>
              </a:ext>
            </a:extLst>
          </p:cNvPr>
          <p:cNvSpPr/>
          <p:nvPr/>
        </p:nvSpPr>
        <p:spPr>
          <a:xfrm>
            <a:off x="717519" y="5806819"/>
            <a:ext cx="2171932" cy="946736"/>
          </a:xfrm>
          <a:prstGeom prst="rect">
            <a:avLst/>
          </a:prstGeom>
          <a:noFill/>
          <a:ln w="19050">
            <a:solidFill>
              <a:srgbClr val="00FF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・読み聞かせ　　・ミーティング</a:t>
            </a:r>
            <a:endParaRPr kumimoji="1" lang="en-US" altLang="ja-JP" sz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・ことば遊び　　・異年齢交流</a:t>
            </a:r>
            <a:endParaRPr kumimoji="1" lang="en-US" altLang="ja-JP" sz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・チーム遊び　　・</a:t>
            </a:r>
            <a:r>
              <a:rPr kumimoji="1" lang="en-US" altLang="ja-JP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SST</a:t>
            </a:r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など</a:t>
            </a:r>
            <a:endParaRPr kumimoji="1" lang="en-US" altLang="ja-JP" sz="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en-US" altLang="ja-JP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個別・集団の組み合わせで支援実施</a:t>
            </a:r>
            <a:endParaRPr kumimoji="1" lang="en-US" altLang="ja-JP" sz="9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E7AD3494-0EE8-A0CD-C24C-4633F25D1CC9}"/>
              </a:ext>
            </a:extLst>
          </p:cNvPr>
          <p:cNvSpPr/>
          <p:nvPr/>
        </p:nvSpPr>
        <p:spPr>
          <a:xfrm>
            <a:off x="2455251" y="418497"/>
            <a:ext cx="5264774" cy="4130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放課後等デイサービス 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839DD6C-7144-8E28-D13D-FD3337054986}"/>
              </a:ext>
            </a:extLst>
          </p:cNvPr>
          <p:cNvSpPr/>
          <p:nvPr/>
        </p:nvSpPr>
        <p:spPr>
          <a:xfrm>
            <a:off x="1155959" y="-17791"/>
            <a:ext cx="75713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モジラ</a:t>
            </a:r>
            <a:r>
              <a:rPr lang="ja-JP" alt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・アルクかごしま支援プログラム</a:t>
            </a:r>
            <a:endParaRPr lang="ja-JP" alt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BC6A7011-224D-1795-2FCC-DE0E66B52064}"/>
              </a:ext>
            </a:extLst>
          </p:cNvPr>
          <p:cNvSpPr/>
          <p:nvPr/>
        </p:nvSpPr>
        <p:spPr>
          <a:xfrm>
            <a:off x="8096516" y="460130"/>
            <a:ext cx="1792346" cy="3517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solidFill>
                  <a:schemeClr val="tx1"/>
                </a:solidFill>
              </a:rPr>
              <a:t>2025</a:t>
            </a:r>
            <a:r>
              <a:rPr kumimoji="1" lang="ja-JP" altLang="en-US" sz="1400" dirty="0">
                <a:solidFill>
                  <a:schemeClr val="tx1"/>
                </a:solidFill>
              </a:rPr>
              <a:t>年</a:t>
            </a:r>
            <a:r>
              <a:rPr kumimoji="1" lang="en-US" altLang="ja-JP" sz="1400" dirty="0">
                <a:solidFill>
                  <a:schemeClr val="tx1"/>
                </a:solidFill>
              </a:rPr>
              <a:t>2</a:t>
            </a:r>
            <a:r>
              <a:rPr kumimoji="1" lang="ja-JP" altLang="en-US" sz="1400" dirty="0">
                <a:solidFill>
                  <a:schemeClr val="tx1"/>
                </a:solidFill>
              </a:rPr>
              <a:t>月</a:t>
            </a:r>
            <a:r>
              <a:rPr kumimoji="1" lang="en-US" altLang="ja-JP" sz="1400" dirty="0">
                <a:solidFill>
                  <a:schemeClr val="tx1"/>
                </a:solidFill>
              </a:rPr>
              <a:t>1</a:t>
            </a:r>
            <a:r>
              <a:rPr kumimoji="1" lang="ja-JP" altLang="en-US" sz="1400" dirty="0">
                <a:solidFill>
                  <a:schemeClr val="tx1"/>
                </a:solidFill>
              </a:rPr>
              <a:t>日作成</a:t>
            </a:r>
            <a:endParaRPr kumimoji="1" lang="en-US" altLang="ja-JP" sz="1400" dirty="0">
              <a:solidFill>
                <a:schemeClr val="tx1"/>
              </a:solidFill>
            </a:endParaRPr>
          </a:p>
        </p:txBody>
      </p:sp>
      <p:sp>
        <p:nvSpPr>
          <p:cNvPr id="42" name="円: 塗りつぶしなし 41">
            <a:extLst>
              <a:ext uri="{FF2B5EF4-FFF2-40B4-BE49-F238E27FC236}">
                <a16:creationId xmlns:a16="http://schemas.microsoft.com/office/drawing/2014/main" id="{F0A4454C-68D0-51BD-0ADC-3056B90595A5}"/>
              </a:ext>
            </a:extLst>
          </p:cNvPr>
          <p:cNvSpPr/>
          <p:nvPr/>
        </p:nvSpPr>
        <p:spPr>
          <a:xfrm>
            <a:off x="2370086" y="1457863"/>
            <a:ext cx="5264774" cy="5092766"/>
          </a:xfrm>
          <a:prstGeom prst="donut">
            <a:avLst>
              <a:gd name="adj" fmla="val 6477"/>
            </a:avLst>
          </a:prstGeom>
          <a:solidFill>
            <a:srgbClr val="CC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AE9D259D-FEF1-CDA2-3319-C5AA9628B428}"/>
              </a:ext>
            </a:extLst>
          </p:cNvPr>
          <p:cNvGrpSpPr/>
          <p:nvPr/>
        </p:nvGrpSpPr>
        <p:grpSpPr>
          <a:xfrm>
            <a:off x="4044681" y="981361"/>
            <a:ext cx="1793857" cy="684189"/>
            <a:chOff x="3669490" y="120915"/>
            <a:chExt cx="1793857" cy="684189"/>
          </a:xfrm>
        </p:grpSpPr>
        <p:sp>
          <p:nvSpPr>
            <p:cNvPr id="21" name="四角形: 角を丸くする 20">
              <a:extLst>
                <a:ext uri="{FF2B5EF4-FFF2-40B4-BE49-F238E27FC236}">
                  <a16:creationId xmlns:a16="http://schemas.microsoft.com/office/drawing/2014/main" id="{88A7BD66-346F-6CA0-7E55-6F15C8FD4373}"/>
                </a:ext>
              </a:extLst>
            </p:cNvPr>
            <p:cNvSpPr/>
            <p:nvPr/>
          </p:nvSpPr>
          <p:spPr>
            <a:xfrm>
              <a:off x="3669490" y="120915"/>
              <a:ext cx="1793857" cy="68418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四角形: 角を丸くする 4">
              <a:extLst>
                <a:ext uri="{FF2B5EF4-FFF2-40B4-BE49-F238E27FC236}">
                  <a16:creationId xmlns:a16="http://schemas.microsoft.com/office/drawing/2014/main" id="{6D432574-7DE7-1C86-069F-70450C1866E8}"/>
                </a:ext>
              </a:extLst>
            </p:cNvPr>
            <p:cNvSpPr txBox="1"/>
            <p:nvPr/>
          </p:nvSpPr>
          <p:spPr>
            <a:xfrm>
              <a:off x="3702889" y="154314"/>
              <a:ext cx="1727059" cy="617391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kumimoji="1" lang="ja-JP" altLang="en-US" sz="2000" kern="12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健康・生活</a:t>
              </a:r>
            </a:p>
          </p:txBody>
        </p:sp>
      </p:grp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12F9D12-F79E-BF07-130D-EABADEC546B4}"/>
              </a:ext>
            </a:extLst>
          </p:cNvPr>
          <p:cNvSpPr/>
          <p:nvPr/>
        </p:nvSpPr>
        <p:spPr>
          <a:xfrm>
            <a:off x="5947397" y="1327088"/>
            <a:ext cx="2149119" cy="964557"/>
          </a:xfrm>
          <a:prstGeom prst="rect">
            <a:avLst/>
          </a:prstGeom>
          <a:solidFill>
            <a:schemeClr val="bg1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・検温　　　　　　・日常会話</a:t>
            </a:r>
            <a:endParaRPr kumimoji="1" lang="en-US" altLang="ja-JP" sz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・トイレ練習　 　・</a:t>
            </a:r>
            <a:r>
              <a:rPr kumimoji="1" lang="en-US" altLang="ja-JP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SST</a:t>
            </a:r>
          </a:p>
          <a:p>
            <a:r>
              <a:rPr kumimoji="1"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・整理整頓　　  ・散歩</a:t>
            </a:r>
            <a:r>
              <a:rPr kumimoji="1"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など</a:t>
            </a:r>
            <a:endParaRPr kumimoji="1" lang="en-US" altLang="ja-JP" sz="9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9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en-US" altLang="ja-JP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個別・集団の組み合わせで支援実施</a:t>
            </a: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92E5A50F-8260-1253-3927-CDA00D57A6CB}"/>
              </a:ext>
            </a:extLst>
          </p:cNvPr>
          <p:cNvGrpSpPr/>
          <p:nvPr/>
        </p:nvGrpSpPr>
        <p:grpSpPr>
          <a:xfrm>
            <a:off x="1286133" y="2556845"/>
            <a:ext cx="1781820" cy="680003"/>
            <a:chOff x="1461178" y="1731812"/>
            <a:chExt cx="1781820" cy="680003"/>
          </a:xfrm>
          <a:solidFill>
            <a:srgbClr val="FFCCFF"/>
          </a:solidFill>
        </p:grpSpPr>
        <p:sp>
          <p:nvSpPr>
            <p:cNvPr id="8" name="四角形: 角を丸くする 7">
              <a:extLst>
                <a:ext uri="{FF2B5EF4-FFF2-40B4-BE49-F238E27FC236}">
                  <a16:creationId xmlns:a16="http://schemas.microsoft.com/office/drawing/2014/main" id="{5B7E5D5C-EE0E-9E77-B81E-CBAB965C7254}"/>
                </a:ext>
              </a:extLst>
            </p:cNvPr>
            <p:cNvSpPr/>
            <p:nvPr/>
          </p:nvSpPr>
          <p:spPr>
            <a:xfrm>
              <a:off x="1461178" y="1731812"/>
              <a:ext cx="1781820" cy="68000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9800891"/>
                <a:satOff val="-40777"/>
                <a:lumOff val="9608"/>
                <a:alphaOff val="0"/>
              </a:schemeClr>
            </a:fillRef>
            <a:effectRef idx="0">
              <a:schemeClr val="accent4">
                <a:hueOff val="9800891"/>
                <a:satOff val="-40777"/>
                <a:lumOff val="960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四角形: 角を丸くする 4">
              <a:extLst>
                <a:ext uri="{FF2B5EF4-FFF2-40B4-BE49-F238E27FC236}">
                  <a16:creationId xmlns:a16="http://schemas.microsoft.com/office/drawing/2014/main" id="{30F43FF4-5CF0-F0CA-654E-56A2C842E4BD}"/>
                </a:ext>
              </a:extLst>
            </p:cNvPr>
            <p:cNvSpPr txBox="1"/>
            <p:nvPr/>
          </p:nvSpPr>
          <p:spPr>
            <a:xfrm>
              <a:off x="1494373" y="1765007"/>
              <a:ext cx="1715430" cy="613613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kumimoji="1" lang="ja-JP" altLang="en-US" sz="1800" kern="12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人間関係・</a:t>
              </a:r>
              <a:endParaRPr kumimoji="1" lang="en-US" altLang="ja-JP" sz="1800" kern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kumimoji="1" lang="ja-JP" altLang="en-US" sz="1800" kern="12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社会性</a:t>
              </a:r>
            </a:p>
          </p:txBody>
        </p:sp>
      </p:grp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2325159E-834C-9AD6-AB12-6EF2D68423B1}"/>
              </a:ext>
            </a:extLst>
          </p:cNvPr>
          <p:cNvSpPr/>
          <p:nvPr/>
        </p:nvSpPr>
        <p:spPr>
          <a:xfrm>
            <a:off x="329095" y="3383794"/>
            <a:ext cx="2171932" cy="1060898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・ルール遊び　　　・</a:t>
            </a:r>
            <a:r>
              <a:rPr kumimoji="1" lang="en-US" altLang="ja-JP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SST</a:t>
            </a:r>
          </a:p>
          <a:p>
            <a:r>
              <a:rPr kumimoji="1"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・見立て遊び　　　・外出支援</a:t>
            </a:r>
            <a:endParaRPr kumimoji="1" lang="en-US" altLang="ja-JP" sz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・対話　　　　　　　・体験学習</a:t>
            </a:r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など</a:t>
            </a:r>
            <a:endParaRPr kumimoji="1" lang="en-US" altLang="ja-JP" sz="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r>
              <a:rPr kumimoji="1" lang="en-US" altLang="ja-JP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個別・集団の組み合わせで支援実施</a:t>
            </a:r>
            <a:endParaRPr kumimoji="1" lang="en-US" altLang="ja-JP" sz="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6E4CC06-489D-DB1E-43F2-0858832AC7C3}"/>
              </a:ext>
            </a:extLst>
          </p:cNvPr>
          <p:cNvSpPr/>
          <p:nvPr/>
        </p:nvSpPr>
        <p:spPr>
          <a:xfrm>
            <a:off x="7451698" y="3363227"/>
            <a:ext cx="2171931" cy="1060898"/>
          </a:xfrm>
          <a:prstGeom prst="rect">
            <a:avLst/>
          </a:prstGeom>
          <a:solidFill>
            <a:schemeClr val="bg1"/>
          </a:solidFill>
          <a:ln w="1905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・体操　　　　　　・スライム</a:t>
            </a:r>
            <a:endParaRPr kumimoji="1" lang="en-US" altLang="ja-JP" sz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・サーキット　　・粘土</a:t>
            </a:r>
            <a:endParaRPr kumimoji="1" lang="en-US" altLang="ja-JP" sz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・ボール遊び　 ・マッサージ</a:t>
            </a:r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など</a:t>
            </a:r>
            <a:endParaRPr kumimoji="1" lang="en-US" altLang="ja-JP" sz="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en-US" altLang="ja-JP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個別・集団の組み合わせで支援実施</a:t>
            </a:r>
            <a:endParaRPr kumimoji="1" lang="en-US" altLang="ja-JP" sz="9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C8D2A10A-5E84-D782-1C0A-E19865B07625}"/>
              </a:ext>
            </a:extLst>
          </p:cNvPr>
          <p:cNvGrpSpPr/>
          <p:nvPr/>
        </p:nvGrpSpPr>
        <p:grpSpPr>
          <a:xfrm>
            <a:off x="6769946" y="2646344"/>
            <a:ext cx="1793857" cy="631684"/>
            <a:chOff x="5883819" y="1755972"/>
            <a:chExt cx="1793857" cy="631684"/>
          </a:xfrm>
        </p:grpSpPr>
        <p:sp>
          <p:nvSpPr>
            <p:cNvPr id="34" name="四角形: 角を丸くする 33">
              <a:extLst>
                <a:ext uri="{FF2B5EF4-FFF2-40B4-BE49-F238E27FC236}">
                  <a16:creationId xmlns:a16="http://schemas.microsoft.com/office/drawing/2014/main" id="{929DFCD1-490A-066E-B599-B9AB0D58217C}"/>
                </a:ext>
              </a:extLst>
            </p:cNvPr>
            <p:cNvSpPr/>
            <p:nvPr/>
          </p:nvSpPr>
          <p:spPr>
            <a:xfrm>
              <a:off x="5883819" y="1755972"/>
              <a:ext cx="1793857" cy="631684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2450223"/>
                <a:satOff val="-10194"/>
                <a:lumOff val="2402"/>
                <a:alphaOff val="0"/>
              </a:schemeClr>
            </a:fillRef>
            <a:effectRef idx="0">
              <a:schemeClr val="accent4">
                <a:hueOff val="2450223"/>
                <a:satOff val="-10194"/>
                <a:lumOff val="240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四角形: 角を丸くする 4">
              <a:extLst>
                <a:ext uri="{FF2B5EF4-FFF2-40B4-BE49-F238E27FC236}">
                  <a16:creationId xmlns:a16="http://schemas.microsoft.com/office/drawing/2014/main" id="{F1E0E1C1-A85D-9C1F-0767-A171E9441F3D}"/>
                </a:ext>
              </a:extLst>
            </p:cNvPr>
            <p:cNvSpPr txBox="1"/>
            <p:nvPr/>
          </p:nvSpPr>
          <p:spPr>
            <a:xfrm>
              <a:off x="5914655" y="1786808"/>
              <a:ext cx="1732185" cy="570012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kumimoji="1" lang="ja-JP" altLang="en-US" sz="2000" kern="12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運動・感覚</a:t>
              </a:r>
            </a:p>
          </p:txBody>
        </p:sp>
      </p:grp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9D01F186-3E02-4743-C638-4635677271BF}"/>
              </a:ext>
            </a:extLst>
          </p:cNvPr>
          <p:cNvGrpSpPr/>
          <p:nvPr/>
        </p:nvGrpSpPr>
        <p:grpSpPr>
          <a:xfrm>
            <a:off x="6596882" y="4984374"/>
            <a:ext cx="1793857" cy="690322"/>
            <a:chOff x="5181610" y="4320787"/>
            <a:chExt cx="1793857" cy="690322"/>
          </a:xfrm>
          <a:solidFill>
            <a:srgbClr val="66FFFF"/>
          </a:solidFill>
        </p:grpSpPr>
        <p:sp>
          <p:nvSpPr>
            <p:cNvPr id="37" name="四角形: 角を丸くする 36">
              <a:extLst>
                <a:ext uri="{FF2B5EF4-FFF2-40B4-BE49-F238E27FC236}">
                  <a16:creationId xmlns:a16="http://schemas.microsoft.com/office/drawing/2014/main" id="{A9703CBB-8446-6F4B-409C-50DA4CEB6C3A}"/>
                </a:ext>
              </a:extLst>
            </p:cNvPr>
            <p:cNvSpPr/>
            <p:nvPr/>
          </p:nvSpPr>
          <p:spPr>
            <a:xfrm>
              <a:off x="5181610" y="4320787"/>
              <a:ext cx="1793857" cy="690322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4900445"/>
                <a:satOff val="-20388"/>
                <a:lumOff val="4804"/>
                <a:alphaOff val="0"/>
              </a:schemeClr>
            </a:fillRef>
            <a:effectRef idx="0">
              <a:schemeClr val="accent4">
                <a:hueOff val="4900445"/>
                <a:satOff val="-20388"/>
                <a:lumOff val="480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四角形: 角を丸くする 4">
              <a:extLst>
                <a:ext uri="{FF2B5EF4-FFF2-40B4-BE49-F238E27FC236}">
                  <a16:creationId xmlns:a16="http://schemas.microsoft.com/office/drawing/2014/main" id="{AF2D93D3-3625-E985-E3D1-57415AFD83AC}"/>
                </a:ext>
              </a:extLst>
            </p:cNvPr>
            <p:cNvSpPr txBox="1"/>
            <p:nvPr/>
          </p:nvSpPr>
          <p:spPr>
            <a:xfrm>
              <a:off x="5215309" y="4354486"/>
              <a:ext cx="1726459" cy="62292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kumimoji="1" lang="ja-JP" altLang="en-US" sz="2000" kern="12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認知・行動</a:t>
              </a:r>
            </a:p>
          </p:txBody>
        </p:sp>
      </p:grp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39D76F47-8F15-4070-B776-FBAD38BC8624}"/>
              </a:ext>
            </a:extLst>
          </p:cNvPr>
          <p:cNvGrpSpPr/>
          <p:nvPr/>
        </p:nvGrpSpPr>
        <p:grpSpPr>
          <a:xfrm>
            <a:off x="1180464" y="5021686"/>
            <a:ext cx="2159660" cy="701994"/>
            <a:chOff x="2013936" y="4272718"/>
            <a:chExt cx="2159660" cy="701994"/>
          </a:xfrm>
          <a:solidFill>
            <a:srgbClr val="FFFF66"/>
          </a:solidFill>
        </p:grpSpPr>
        <p:sp>
          <p:nvSpPr>
            <p:cNvPr id="40" name="四角形: 角を丸くする 39">
              <a:extLst>
                <a:ext uri="{FF2B5EF4-FFF2-40B4-BE49-F238E27FC236}">
                  <a16:creationId xmlns:a16="http://schemas.microsoft.com/office/drawing/2014/main" id="{7784C381-6745-F7B8-2343-CE60B0426D20}"/>
                </a:ext>
              </a:extLst>
            </p:cNvPr>
            <p:cNvSpPr/>
            <p:nvPr/>
          </p:nvSpPr>
          <p:spPr>
            <a:xfrm>
              <a:off x="2013936" y="4272718"/>
              <a:ext cx="2159660" cy="701994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7350668"/>
                <a:satOff val="-30583"/>
                <a:lumOff val="7206"/>
                <a:alphaOff val="0"/>
              </a:schemeClr>
            </a:fillRef>
            <a:effectRef idx="0">
              <a:schemeClr val="accent4">
                <a:hueOff val="7350668"/>
                <a:satOff val="-30583"/>
                <a:lumOff val="720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四角形: 角を丸くする 4">
              <a:extLst>
                <a:ext uri="{FF2B5EF4-FFF2-40B4-BE49-F238E27FC236}">
                  <a16:creationId xmlns:a16="http://schemas.microsoft.com/office/drawing/2014/main" id="{B914463E-4052-E82B-E8DD-CB92A31BED38}"/>
                </a:ext>
              </a:extLst>
            </p:cNvPr>
            <p:cNvSpPr txBox="1"/>
            <p:nvPr/>
          </p:nvSpPr>
          <p:spPr>
            <a:xfrm>
              <a:off x="2048205" y="4306987"/>
              <a:ext cx="2091122" cy="633456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kumimoji="1" lang="ja-JP" altLang="en-US" sz="1600" kern="12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言語・</a:t>
              </a:r>
              <a:endParaRPr kumimoji="1" lang="en-US" altLang="ja-JP" sz="1600" kern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kumimoji="1" lang="ja-JP" altLang="en-US" sz="1600" kern="12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コミュニケーション</a:t>
              </a:r>
            </a:p>
          </p:txBody>
        </p:sp>
      </p:grp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DF12EF4B-646F-87B6-99FB-52FA6C49AB7F}"/>
              </a:ext>
            </a:extLst>
          </p:cNvPr>
          <p:cNvSpPr/>
          <p:nvPr/>
        </p:nvSpPr>
        <p:spPr>
          <a:xfrm>
            <a:off x="4158313" y="2096869"/>
            <a:ext cx="1688320" cy="1097142"/>
          </a:xfrm>
          <a:prstGeom prst="round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ja-JP" sz="1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1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家族支援</a:t>
            </a:r>
            <a:r>
              <a:rPr kumimoji="1" lang="en-US" altLang="ja-JP" sz="1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r>
              <a:rPr kumimoji="1" lang="ja-JP" altLang="en-US" sz="105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・親子ワークショップ</a:t>
            </a:r>
            <a:endParaRPr kumimoji="1" lang="en-US" altLang="ja-JP" sz="105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・きょうだい支援</a:t>
            </a:r>
            <a:endParaRPr kumimoji="1" lang="en-US" altLang="ja-JP" sz="105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・相談・面談</a:t>
            </a:r>
            <a:endParaRPr kumimoji="1" lang="en-US" altLang="ja-JP" sz="105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・地域資源の情報提供</a:t>
            </a:r>
            <a:endParaRPr kumimoji="1" lang="en-US" altLang="ja-JP" sz="105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8" name="四角形: 角を丸くする 47">
            <a:extLst>
              <a:ext uri="{FF2B5EF4-FFF2-40B4-BE49-F238E27FC236}">
                <a16:creationId xmlns:a16="http://schemas.microsoft.com/office/drawing/2014/main" id="{3BF73D24-F883-36D3-C4AA-8DC6E6B471AF}"/>
              </a:ext>
            </a:extLst>
          </p:cNvPr>
          <p:cNvSpPr/>
          <p:nvPr/>
        </p:nvSpPr>
        <p:spPr>
          <a:xfrm>
            <a:off x="2889451" y="3416989"/>
            <a:ext cx="1959059" cy="1097142"/>
          </a:xfrm>
          <a:prstGeom prst="round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ja-JP" sz="1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1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移行支援</a:t>
            </a:r>
            <a:r>
              <a:rPr kumimoji="1" lang="en-US" altLang="ja-JP" sz="1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r>
              <a:rPr kumimoji="1" lang="ja-JP" altLang="en-US" sz="105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・学校等との情報共有</a:t>
            </a:r>
            <a:endParaRPr kumimoji="1" lang="en-US" altLang="ja-JP" sz="105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・将来像イメージ</a:t>
            </a:r>
            <a:endParaRPr kumimoji="1" lang="en-US" altLang="ja-JP" sz="105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・地域資源</a:t>
            </a:r>
            <a:r>
              <a:rPr kumimoji="1" lang="en-US" altLang="ja-JP" sz="105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kumimoji="1" lang="ja-JP" altLang="en-US" sz="105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ふれあい館・</a:t>
            </a:r>
            <a:endParaRPr kumimoji="1" lang="en-US" altLang="ja-JP" sz="105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公園など）</a:t>
            </a:r>
            <a:endParaRPr kumimoji="1" lang="en-US" altLang="ja-JP" sz="105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05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9" name="四角形: 角を丸くする 48">
            <a:extLst>
              <a:ext uri="{FF2B5EF4-FFF2-40B4-BE49-F238E27FC236}">
                <a16:creationId xmlns:a16="http://schemas.microsoft.com/office/drawing/2014/main" id="{FB6F7895-D403-D30D-DA3A-CE262294A984}"/>
              </a:ext>
            </a:extLst>
          </p:cNvPr>
          <p:cNvSpPr/>
          <p:nvPr/>
        </p:nvSpPr>
        <p:spPr>
          <a:xfrm>
            <a:off x="5355174" y="3416193"/>
            <a:ext cx="1795968" cy="1097142"/>
          </a:xfrm>
          <a:prstGeom prst="round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ja-JP" sz="1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1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地域支援・連携</a:t>
            </a:r>
            <a:r>
              <a:rPr kumimoji="1" lang="en-US" altLang="ja-JP" sz="1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r>
              <a:rPr kumimoji="1" lang="ja-JP" altLang="en-US" sz="105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・関係機関との情報共有</a:t>
            </a:r>
            <a:endParaRPr kumimoji="1" lang="en-US" altLang="ja-JP" sz="105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・地域資源の活用</a:t>
            </a:r>
            <a:endParaRPr kumimoji="1" lang="en-US" altLang="ja-JP" sz="105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・他事業所との連携</a:t>
            </a:r>
            <a:endParaRPr kumimoji="1" lang="en-US" altLang="ja-JP" sz="105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・医療機関との連携</a:t>
            </a:r>
            <a:endParaRPr kumimoji="1" lang="en-US" altLang="ja-JP" sz="105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0" name="四角形: 角を丸くする 49">
            <a:extLst>
              <a:ext uri="{FF2B5EF4-FFF2-40B4-BE49-F238E27FC236}">
                <a16:creationId xmlns:a16="http://schemas.microsoft.com/office/drawing/2014/main" id="{FC02EA99-0D53-08CE-F2EF-4CB12DCDE792}"/>
              </a:ext>
            </a:extLst>
          </p:cNvPr>
          <p:cNvSpPr/>
          <p:nvPr/>
        </p:nvSpPr>
        <p:spPr>
          <a:xfrm>
            <a:off x="4189654" y="4824112"/>
            <a:ext cx="1795968" cy="1097142"/>
          </a:xfrm>
          <a:prstGeom prst="round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ja-JP" sz="1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1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職員の質の向上</a:t>
            </a:r>
            <a:r>
              <a:rPr kumimoji="1" lang="en-US" altLang="ja-JP" sz="1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r>
              <a:rPr kumimoji="1" lang="ja-JP" altLang="en-US" sz="105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・法人内研修</a:t>
            </a:r>
            <a:endParaRPr kumimoji="1" lang="en-US" altLang="ja-JP" sz="105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・強度行動障害研修、</a:t>
            </a:r>
            <a:endParaRPr kumimoji="1" lang="en-US" altLang="ja-JP" sz="105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虐待防止研修等の参加</a:t>
            </a:r>
            <a:endParaRPr kumimoji="1" lang="en-US" altLang="ja-JP" sz="105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kumimoji="1" lang="en-US" altLang="ja-JP" sz="105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ICT</a:t>
            </a:r>
            <a:r>
              <a:rPr kumimoji="1" lang="ja-JP" altLang="en-US" sz="105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の活用</a:t>
            </a:r>
            <a:endParaRPr kumimoji="1" lang="en-US" altLang="ja-JP" sz="105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F9AA8547-8CC1-92C5-4636-4C1C3F91C0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0" t="1147" r="860" b="-1147"/>
          <a:stretch/>
        </p:blipFill>
        <p:spPr>
          <a:xfrm rot="10800000">
            <a:off x="615396" y="541741"/>
            <a:ext cx="2330590" cy="1387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1128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6588D119-85B2-3877-3148-DCBD64C90175}"/>
              </a:ext>
            </a:extLst>
          </p:cNvPr>
          <p:cNvSpPr/>
          <p:nvPr/>
        </p:nvSpPr>
        <p:spPr>
          <a:xfrm>
            <a:off x="2320613" y="504130"/>
            <a:ext cx="5264774" cy="4130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放課後</a:t>
            </a:r>
            <a:r>
              <a:rPr kumimoji="1" lang="ja-JP" altLang="en-US" sz="14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等デイサービス</a:t>
            </a:r>
            <a:endParaRPr kumimoji="1" lang="ja-JP" altLang="en-US" sz="1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8AD4C33-BE88-7624-E8F6-980BE340264E}"/>
              </a:ext>
            </a:extLst>
          </p:cNvPr>
          <p:cNvSpPr/>
          <p:nvPr/>
        </p:nvSpPr>
        <p:spPr>
          <a:xfrm>
            <a:off x="1167350" y="125883"/>
            <a:ext cx="75713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モジラ・アルクかごしま支援プログラム</a:t>
            </a:r>
            <a:endParaRPr lang="ja-JP" alt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4E5C105D-091A-E7F8-EC7B-B84B19817CB5}"/>
              </a:ext>
            </a:extLst>
          </p:cNvPr>
          <p:cNvSpPr/>
          <p:nvPr/>
        </p:nvSpPr>
        <p:spPr>
          <a:xfrm>
            <a:off x="1297771" y="1000844"/>
            <a:ext cx="3308661" cy="74223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kumimoji="1" lang="ja-JP" altLang="en-US" sz="1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～法人理念～</a:t>
            </a:r>
            <a:endParaRPr kumimoji="1" lang="en-US" altLang="ja-JP" sz="14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7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6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感動　・　感激　・　感謝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42DD888A-DFC3-1EB8-8C75-6C0BC10ECCBE}"/>
              </a:ext>
            </a:extLst>
          </p:cNvPr>
          <p:cNvSpPr/>
          <p:nvPr/>
        </p:nvSpPr>
        <p:spPr>
          <a:xfrm>
            <a:off x="5757861" y="1000843"/>
            <a:ext cx="3308661" cy="742231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kumimoji="1" lang="ja-JP" altLang="en-US" sz="1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～事業所理念～</a:t>
            </a:r>
            <a:endParaRPr kumimoji="1" lang="en-US" altLang="ja-JP" sz="14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7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★共に感じる　★共に動く　★共に育つ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0BDA3936-01C1-5D4E-112E-D253CF48A3C2}"/>
              </a:ext>
            </a:extLst>
          </p:cNvPr>
          <p:cNvSpPr/>
          <p:nvPr/>
        </p:nvSpPr>
        <p:spPr>
          <a:xfrm>
            <a:off x="951206" y="2173319"/>
            <a:ext cx="4001793" cy="1027082"/>
          </a:xfrm>
          <a:prstGeom prst="roundRect">
            <a:avLst/>
          </a:prstGeom>
          <a:noFill/>
          <a:ln w="28575">
            <a:solidFill>
              <a:srgbClr val="66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16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ご利用できる時間</a:t>
            </a:r>
            <a:r>
              <a:rPr kumimoji="1" lang="en-US" altLang="ja-JP" sz="16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pPr algn="ctr"/>
            <a:endParaRPr kumimoji="1" lang="en-US" altLang="ja-JP" sz="16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  　★放課後等デイサービス</a:t>
            </a:r>
            <a:endParaRPr kumimoji="1" lang="en-US" altLang="ja-JP" sz="1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   　　　　　 </a:t>
            </a:r>
            <a:r>
              <a:rPr kumimoji="1"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9</a:t>
            </a:r>
            <a:r>
              <a:rPr kumimoji="1"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kumimoji="1"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00</a:t>
            </a:r>
            <a:r>
              <a:rPr kumimoji="1"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kumimoji="1"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18</a:t>
            </a:r>
            <a:r>
              <a:rPr kumimoji="1"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kumimoji="1"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00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F213FE60-6FD7-E445-D107-459B23BAD928}"/>
              </a:ext>
            </a:extLst>
          </p:cNvPr>
          <p:cNvSpPr/>
          <p:nvPr/>
        </p:nvSpPr>
        <p:spPr>
          <a:xfrm>
            <a:off x="952498" y="3599431"/>
            <a:ext cx="8220075" cy="3169842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ja-JP" altLang="ja-JP" sz="1800" kern="100" dirty="0">
                <a:effectLst/>
                <a:latin typeface="游明朝" panose="02020400000000000000" pitchFamily="18" charset="-128"/>
                <a:ea typeface="ＭＳ Ｐ明朝" panose="02020600040205080304" pitchFamily="18" charset="-128"/>
                <a:cs typeface="Times New Roman" panose="02020603050405020304" pitchFamily="18" charset="0"/>
              </a:rPr>
              <a:t>を整えます。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D409B2D-D272-32FD-6D95-F8162426E6AC}"/>
              </a:ext>
            </a:extLst>
          </p:cNvPr>
          <p:cNvSpPr txBox="1"/>
          <p:nvPr/>
        </p:nvSpPr>
        <p:spPr>
          <a:xfrm>
            <a:off x="1104899" y="3599431"/>
            <a:ext cx="806767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【</a:t>
            </a:r>
            <a:r>
              <a:rPr lang="ja-JP" altLang="en-US" sz="1600" b="1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事業方針</a:t>
            </a:r>
            <a:r>
              <a:rPr lang="en-US" altLang="ja-JP" sz="1600" b="1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】</a:t>
            </a:r>
          </a:p>
          <a:p>
            <a:pPr algn="ctr"/>
            <a:endParaRPr lang="en-US" altLang="ja-JP" sz="900" b="1" kern="1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r>
              <a:rPr lang="ja-JP" altLang="en-US" sz="1300" b="1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１．</a:t>
            </a:r>
            <a:r>
              <a:rPr lang="ja-JP" altLang="en-US" sz="1300" b="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じぶんらしく</a:t>
            </a:r>
            <a:endParaRPr lang="en-US" altLang="ja-JP" sz="1300" b="1" kern="1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r>
              <a:rPr lang="ja-JP" altLang="en-US" sz="1300" b="1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　</a:t>
            </a:r>
            <a:r>
              <a:rPr lang="ja-JP" altLang="en-US" sz="13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子どもたちの「個性」・「自立」を尊重し、大切に育み「自分らしさ」を大切にできる環境を提供します。</a:t>
            </a:r>
            <a:br>
              <a:rPr lang="en-US" altLang="ja-JP" sz="12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</a:br>
            <a:r>
              <a:rPr lang="ja-JP" altLang="ja-JP" sz="12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12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</a:t>
            </a:r>
            <a:endParaRPr lang="en-US" altLang="ja-JP" sz="1200" kern="1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r>
              <a:rPr lang="ja-JP" altLang="en-US" sz="1300" b="1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２．</a:t>
            </a:r>
            <a:r>
              <a:rPr lang="en-US" altLang="ja-JP" sz="1300" b="1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5</a:t>
            </a:r>
            <a:r>
              <a:rPr lang="ja-JP" altLang="ja-JP" sz="1300" b="1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つの視点で成長をサポート</a:t>
            </a:r>
            <a:br>
              <a:rPr lang="en-US" altLang="ja-JP" sz="12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</a:br>
            <a:r>
              <a:rPr lang="ja-JP" altLang="en-US" sz="12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ja-JP" sz="12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「健康・生活」「運動・感覚」「認知・行動」「言語・コミュニケーション」「人間関係・社会性」を大切にし、子ども達の可能性</a:t>
            </a:r>
            <a:r>
              <a:rPr lang="ja-JP" altLang="en-US" sz="12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</a:t>
            </a:r>
            <a:endParaRPr lang="en-US" altLang="ja-JP" sz="1200" kern="1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r>
              <a:rPr lang="ja-JP" altLang="en-US" sz="12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　</a:t>
            </a:r>
            <a:r>
              <a:rPr lang="ja-JP" altLang="ja-JP" sz="12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を広げる支援を行います。</a:t>
            </a:r>
            <a:endParaRPr lang="en-US" altLang="ja-JP" sz="1200" kern="1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endParaRPr lang="ja-JP" altLang="ja-JP" sz="900" kern="1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r>
              <a:rPr lang="ja-JP" altLang="en-US" sz="1300" b="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３．</a:t>
            </a:r>
            <a:r>
              <a:rPr lang="ja-JP" altLang="ja-JP" sz="1300" b="1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学校</a:t>
            </a:r>
            <a:r>
              <a:rPr lang="ja-JP" altLang="en-US" sz="1300" b="1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・社会資源</a:t>
            </a:r>
            <a:r>
              <a:rPr lang="ja-JP" altLang="ja-JP" sz="1300" b="1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と手を取り合い、つながる支援</a:t>
            </a:r>
            <a:br>
              <a:rPr lang="en-US" altLang="ja-JP" sz="12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</a:br>
            <a:r>
              <a:rPr lang="ja-JP" altLang="ja-JP" sz="12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12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ja-JP" sz="12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子ども達が安心して学び、成長できるよう、学校や</a:t>
            </a:r>
            <a:r>
              <a:rPr lang="ja-JP" altLang="en-US" sz="12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社会資源</a:t>
            </a:r>
            <a:r>
              <a:rPr lang="ja-JP" altLang="ja-JP" sz="12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との連携を深め、役割を明確にします。</a:t>
            </a:r>
            <a:endParaRPr lang="en-US" altLang="ja-JP" sz="1200" kern="1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endParaRPr lang="ja-JP" altLang="ja-JP" sz="900" kern="1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r>
              <a:rPr lang="ja-JP" altLang="en-US" sz="1300" b="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４．</a:t>
            </a:r>
            <a:r>
              <a:rPr lang="ja-JP" altLang="ja-JP" sz="1300" b="1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地域とつながる体験を大切に</a:t>
            </a:r>
            <a:br>
              <a:rPr lang="en-US" altLang="ja-JP" sz="12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</a:br>
            <a:r>
              <a:rPr lang="ja-JP" altLang="ja-JP" sz="12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12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ja-JP" sz="12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地域の人や場と関わる機会をつくり、社会の中でのびやかに育つきっかけを増やします。</a:t>
            </a:r>
            <a:endParaRPr lang="en-US" altLang="ja-JP" sz="1200" kern="1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endParaRPr lang="ja-JP" altLang="ja-JP" sz="900" kern="1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r>
              <a:rPr lang="ja-JP" altLang="en-US" sz="1300" b="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５．</a:t>
            </a:r>
            <a:r>
              <a:rPr lang="ja-JP" altLang="ja-JP" sz="1300" b="1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スタッフも成長し続ける場に</a:t>
            </a:r>
            <a:br>
              <a:rPr lang="en-US" altLang="ja-JP" sz="13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</a:br>
            <a:r>
              <a:rPr lang="ja-JP" altLang="ja-JP" sz="12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12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ja-JP" sz="12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学びの機会を大切にし、スタッフ一人ひとりが自分のキャリアを描ける環境を整えます。</a:t>
            </a:r>
          </a:p>
          <a:p>
            <a:endParaRPr kumimoji="1" lang="ja-JP" altLang="en-US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F3715BA0-7D2E-A9F5-88FE-F4870E0D87E3}"/>
              </a:ext>
            </a:extLst>
          </p:cNvPr>
          <p:cNvSpPr/>
          <p:nvPr/>
        </p:nvSpPr>
        <p:spPr>
          <a:xfrm>
            <a:off x="5667375" y="2142103"/>
            <a:ext cx="3489634" cy="1027083"/>
          </a:xfrm>
          <a:prstGeom prst="roundRect">
            <a:avLst/>
          </a:prstGeom>
          <a:noFill/>
          <a:ln w="28575">
            <a:solidFill>
              <a:srgbClr val="66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16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送迎</a:t>
            </a:r>
            <a:r>
              <a:rPr kumimoji="1" lang="en-US" altLang="ja-JP" sz="16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pPr algn="ctr"/>
            <a:endParaRPr kumimoji="1" lang="en-US" altLang="ja-JP" sz="16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有</a:t>
            </a:r>
            <a:r>
              <a:rPr kumimoji="1"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kumimoji="1"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事業所⇔学校・ご自宅）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097CDBD8-B066-0938-4B14-8685C6C80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5101" y="5531965"/>
            <a:ext cx="1036167" cy="10361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562130DD-A0D7-CBB5-04F9-F89D93370E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243" t="4532" r="7526" b="13121"/>
          <a:stretch/>
        </p:blipFill>
        <p:spPr>
          <a:xfrm>
            <a:off x="553122" y="1726169"/>
            <a:ext cx="1103555" cy="10417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6FE02062-4A43-87A5-0E16-AF3EC01A979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638" t="15877" r="17362" b="22500"/>
          <a:stretch/>
        </p:blipFill>
        <p:spPr>
          <a:xfrm>
            <a:off x="5291138" y="1788036"/>
            <a:ext cx="1098859" cy="10417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4008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2cb15c1-d730-4d29-811f-db69e03125d7">
      <Terms xmlns="http://schemas.microsoft.com/office/infopath/2007/PartnerControls"/>
    </lcf76f155ced4ddcb4097134ff3c332f>
    <TaxCatchAll xmlns="7f1e29f5-1aa2-4ed7-a4c5-0f459278da9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82D1AFDCE7E96346BCA07D963586D1C2" ma:contentTypeVersion="14" ma:contentTypeDescription="新しいドキュメントを作成します。" ma:contentTypeScope="" ma:versionID="988144117e51ac2c3680bb156aafdeb5">
  <xsd:schema xmlns:xsd="http://www.w3.org/2001/XMLSchema" xmlns:xs="http://www.w3.org/2001/XMLSchema" xmlns:p="http://schemas.microsoft.com/office/2006/metadata/properties" xmlns:ns2="f2cb15c1-d730-4d29-811f-db69e03125d7" xmlns:ns3="7f1e29f5-1aa2-4ed7-a4c5-0f459278da93" targetNamespace="http://schemas.microsoft.com/office/2006/metadata/properties" ma:root="true" ma:fieldsID="c9ef981a96444a6cedd50fb69a2ea898" ns2:_="" ns3:_="">
    <xsd:import namespace="f2cb15c1-d730-4d29-811f-db69e03125d7"/>
    <xsd:import namespace="7f1e29f5-1aa2-4ed7-a4c5-0f459278da9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cb15c1-d730-4d29-811f-db69e03125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画像タグ" ma:readOnly="false" ma:fieldId="{5cf76f15-5ced-4ddc-b409-7134ff3c332f}" ma:taxonomyMulti="true" ma:sspId="1e1c6816-2a4f-4461-93c7-8dd281d622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1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1e29f5-1aa2-4ed7-a4c5-0f459278da93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7a41d66d-d143-4902-b9c6-26b6399b087a}" ma:internalName="TaxCatchAll" ma:showField="CatchAllData" ma:web="7f1e29f5-1aa2-4ed7-a4c5-0f459278da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52FFA7-DEF5-4CF1-92CC-9A6D86601A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2545BF-BD6F-4765-BD9E-A904BD9DC017}">
  <ds:schemaRefs>
    <ds:schemaRef ds:uri="http://purl.org/dc/dcmitype/"/>
    <ds:schemaRef ds:uri="7f1e29f5-1aa2-4ed7-a4c5-0f459278da93"/>
    <ds:schemaRef ds:uri="f2cb15c1-d730-4d29-811f-db69e03125d7"/>
    <ds:schemaRef ds:uri="http://purl.org/dc/terms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FF69CFBF-1A9D-40CD-8DE2-5EC9A7BD10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cb15c1-d730-4d29-811f-db69e03125d7"/>
    <ds:schemaRef ds:uri="7f1e29f5-1aa2-4ed7-a4c5-0f459278da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525</Words>
  <Application>Microsoft Office PowerPoint</Application>
  <PresentationFormat>A4 210 x 297 mm</PresentationFormat>
  <Paragraphs>83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BIZ UDPゴシック</vt:lpstr>
      <vt:lpstr>游明朝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2024-07-05T03:01:04Z</dcterms:created>
  <dcterms:modified xsi:type="dcterms:W3CDTF">2025-02-13T03:59:19Z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0x01010082D1AFDCE7E96346BCA07D963586D1C2</vt:lpwstr>
  </property>
</Properties>
</file>